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71" r:id="rId2"/>
    <p:sldId id="428" r:id="rId3"/>
    <p:sldId id="454" r:id="rId4"/>
    <p:sldId id="466" r:id="rId5"/>
    <p:sldId id="468" r:id="rId6"/>
    <p:sldId id="467" r:id="rId7"/>
    <p:sldId id="470" r:id="rId8"/>
    <p:sldId id="469" r:id="rId9"/>
    <p:sldId id="421" r:id="rId10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FC24"/>
    <a:srgbClr val="DFF6C0"/>
    <a:srgbClr val="B2FE94"/>
    <a:srgbClr val="A8E7FE"/>
    <a:srgbClr val="01B0EF"/>
    <a:srgbClr val="5ED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31" autoAdjust="0"/>
  </p:normalViewPr>
  <p:slideViewPr>
    <p:cSldViewPr>
      <p:cViewPr varScale="1">
        <p:scale>
          <a:sx n="87" d="100"/>
          <a:sy n="87" d="100"/>
        </p:scale>
        <p:origin x="-1330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912" y="-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/>
          <a:lstStyle>
            <a:lvl1pPr algn="r">
              <a:defRPr sz="1300"/>
            </a:lvl1pPr>
          </a:lstStyle>
          <a:p>
            <a:fld id="{7C93A5E4-EFBF-42F1-9D6D-150DBC18A077}" type="datetimeFigureOut">
              <a:rPr lang="ko-KR" altLang="en-US" smtClean="0"/>
              <a:pPr/>
              <a:t>2019-03-06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820" tIns="47910" rIns="95820" bIns="479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0687"/>
            <a:ext cx="5683250" cy="4605744"/>
          </a:xfrm>
          <a:prstGeom prst="rect">
            <a:avLst/>
          </a:prstGeom>
        </p:spPr>
        <p:txBody>
          <a:bodyPr vert="horz" lIns="95820" tIns="47910" rIns="95820" bIns="4791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373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373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 anchor="b"/>
          <a:lstStyle>
            <a:lvl1pPr algn="r">
              <a:defRPr sz="1300"/>
            </a:lvl1pPr>
          </a:lstStyle>
          <a:p>
            <a:fld id="{11CBD838-C551-4D4E-A367-FADD5ACBAA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22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부제목 2"/>
          <p:cNvSpPr>
            <a:spLocks noGrp="1"/>
          </p:cNvSpPr>
          <p:nvPr>
            <p:ph type="subTitle" idx="1"/>
          </p:nvPr>
        </p:nvSpPr>
        <p:spPr>
          <a:xfrm>
            <a:off x="2457480" y="3143248"/>
            <a:ext cx="6400800" cy="428628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32" name="직사각형 31"/>
          <p:cNvSpPr/>
          <p:nvPr userDrawn="1"/>
        </p:nvSpPr>
        <p:spPr>
          <a:xfrm>
            <a:off x="0" y="1785926"/>
            <a:ext cx="9144000" cy="135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>
            <a:spLocks noGrp="1"/>
          </p:cNvSpPr>
          <p:nvPr>
            <p:ph type="ctrTitle"/>
          </p:nvPr>
        </p:nvSpPr>
        <p:spPr>
          <a:xfrm>
            <a:off x="2157450" y="1816099"/>
            <a:ext cx="6915144" cy="1255711"/>
          </a:xfrm>
        </p:spPr>
        <p:txBody>
          <a:bodyPr>
            <a:normAutofit/>
          </a:bodyPr>
          <a:lstStyle>
            <a:lvl1pPr algn="l">
              <a:defRPr sz="40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27" name="Picture 3" descr="C:\Users\jshan\Pictures\Microsoft Clip Organizer\j0434843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571612"/>
            <a:ext cx="1785950" cy="1785950"/>
          </a:xfrm>
          <a:prstGeom prst="rect">
            <a:avLst/>
          </a:prstGeom>
          <a:noFill/>
        </p:spPr>
      </p:pic>
      <p:pic>
        <p:nvPicPr>
          <p:cNvPr id="1031" name="Picture 7" descr="C:\Users\jshan\Pictures\Microsoft Clip Organizer\j0438068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643182"/>
            <a:ext cx="785818" cy="785818"/>
          </a:xfrm>
          <a:prstGeom prst="rect">
            <a:avLst/>
          </a:prstGeom>
          <a:noFill/>
        </p:spPr>
      </p:pic>
      <p:cxnSp>
        <p:nvCxnSpPr>
          <p:cNvPr id="34" name="직선 연결선 33"/>
          <p:cNvCxnSpPr/>
          <p:nvPr userDrawn="1"/>
        </p:nvCxnSpPr>
        <p:spPr>
          <a:xfrm rot="5400000">
            <a:off x="4643464" y="6357946"/>
            <a:ext cx="1000108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35"/>
          <p:cNvSpPr>
            <a:spLocks noGrp="1"/>
          </p:cNvSpPr>
          <p:nvPr>
            <p:ph type="body" sz="quarter" idx="10" hasCustomPrompt="1"/>
          </p:nvPr>
        </p:nvSpPr>
        <p:spPr>
          <a:xfrm>
            <a:off x="5214956" y="5872186"/>
            <a:ext cx="3857638" cy="914400"/>
          </a:xfrm>
        </p:spPr>
        <p:txBody>
          <a:bodyPr>
            <a:normAutofit/>
          </a:bodyPr>
          <a:lstStyle>
            <a:lvl1pPr>
              <a:defRPr sz="1400" b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발표일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발표자 등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0"/>
          <p:cNvGrpSpPr/>
          <p:nvPr userDrawn="1"/>
        </p:nvGrpSpPr>
        <p:grpSpPr>
          <a:xfrm>
            <a:off x="0" y="-24"/>
            <a:ext cx="9144000" cy="142876"/>
            <a:chOff x="0" y="285728"/>
            <a:chExt cx="9144000" cy="142876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0" y="285728"/>
              <a:ext cx="7143768" cy="142876"/>
            </a:xfrm>
            <a:prstGeom prst="rect">
              <a:avLst/>
            </a:prstGeom>
            <a:solidFill>
              <a:srgbClr val="01B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7143768" y="285728"/>
              <a:ext cx="2000232" cy="142876"/>
            </a:xfrm>
            <a:prstGeom prst="rect">
              <a:avLst/>
            </a:prstGeom>
            <a:solidFill>
              <a:srgbClr val="62F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 userDrawn="1"/>
        </p:nvSpPr>
        <p:spPr>
          <a:xfrm>
            <a:off x="0" y="142852"/>
            <a:ext cx="9144000" cy="642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5720" y="249218"/>
            <a:ext cx="8572560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460432" y="6453336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그룹 20"/>
          <p:cNvGrpSpPr/>
          <p:nvPr userDrawn="1"/>
        </p:nvGrpSpPr>
        <p:grpSpPr>
          <a:xfrm>
            <a:off x="0" y="-24"/>
            <a:ext cx="9144000" cy="142876"/>
            <a:chOff x="0" y="285728"/>
            <a:chExt cx="9144000" cy="142876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0" y="285728"/>
              <a:ext cx="7143768" cy="142876"/>
            </a:xfrm>
            <a:prstGeom prst="rect">
              <a:avLst/>
            </a:prstGeom>
            <a:solidFill>
              <a:srgbClr val="01B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7143768" y="285728"/>
              <a:ext cx="2000232" cy="142876"/>
            </a:xfrm>
            <a:prstGeom prst="rect">
              <a:avLst/>
            </a:prstGeom>
            <a:solidFill>
              <a:srgbClr val="62F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 userDrawn="1"/>
        </p:nvSpPr>
        <p:spPr>
          <a:xfrm>
            <a:off x="0" y="142852"/>
            <a:ext cx="9144000" cy="642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5720" y="249218"/>
            <a:ext cx="8572560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8274050" cy="5326083"/>
          </a:xfrm>
          <a:prstGeom prst="rect">
            <a:avLst/>
          </a:prstGeom>
        </p:spPr>
        <p:txBody>
          <a:bodyPr/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pPr marL="284163" marR="0" lvl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마스터 텍스트 스타일을 편집합니다</a:t>
            </a:r>
          </a:p>
          <a:p>
            <a:pPr marL="630238" marR="0" lvl="1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둘째 수준</a:t>
            </a:r>
          </a:p>
          <a:p>
            <a:pPr marL="858838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셋째 수준</a:t>
            </a:r>
          </a:p>
          <a:p>
            <a:pPr marL="1198563" marR="0" lvl="3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넷째 수준</a:t>
            </a:r>
          </a:p>
          <a:p>
            <a:pPr marL="1490663" marR="0" lvl="4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다섯째 수준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1" name="그룹 20"/>
          <p:cNvGrpSpPr/>
          <p:nvPr userDrawn="1"/>
        </p:nvGrpSpPr>
        <p:grpSpPr>
          <a:xfrm>
            <a:off x="0" y="-24"/>
            <a:ext cx="9144000" cy="142876"/>
            <a:chOff x="0" y="285728"/>
            <a:chExt cx="9144000" cy="142876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0" y="285728"/>
              <a:ext cx="7143768" cy="142876"/>
            </a:xfrm>
            <a:prstGeom prst="rect">
              <a:avLst/>
            </a:prstGeom>
            <a:solidFill>
              <a:srgbClr val="01B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7143768" y="285728"/>
              <a:ext cx="2000232" cy="142876"/>
            </a:xfrm>
            <a:prstGeom prst="rect">
              <a:avLst/>
            </a:prstGeom>
            <a:solidFill>
              <a:srgbClr val="62F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 userDrawn="1"/>
        </p:nvSpPr>
        <p:spPr>
          <a:xfrm>
            <a:off x="0" y="142852"/>
            <a:ext cx="9144000" cy="1428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8572560" cy="393700"/>
          </a:xfrm>
        </p:spPr>
        <p:txBody>
          <a:bodyPr>
            <a:noAutofit/>
          </a:bodyPr>
          <a:lstStyle>
            <a:lvl1pPr>
              <a:defRPr sz="2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0"/>
          </p:nvPr>
        </p:nvSpPr>
        <p:spPr>
          <a:xfrm>
            <a:off x="500034" y="714356"/>
            <a:ext cx="8143932" cy="785818"/>
          </a:xfrm>
        </p:spPr>
        <p:txBody>
          <a:bodyPr>
            <a:normAutofit/>
          </a:bodyPr>
          <a:lstStyle>
            <a:lvl1pPr>
              <a:defRPr sz="1600" b="0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44488" y="325438"/>
            <a:ext cx="8397875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8274050" cy="5326083"/>
          </a:xfrm>
          <a:prstGeom prst="rect">
            <a:avLst/>
          </a:prstGeom>
        </p:spPr>
        <p:txBody>
          <a:bodyPr/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pPr marL="284163" marR="0" lvl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마스터 텍스트 스타일을 편집합니다</a:t>
            </a:r>
          </a:p>
          <a:p>
            <a:pPr marL="630238" marR="0" lvl="1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둘째 수준</a:t>
            </a:r>
          </a:p>
          <a:p>
            <a:pPr marL="858838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셋째 수준</a:t>
            </a:r>
          </a:p>
          <a:p>
            <a:pPr marL="1198563" marR="0" lvl="3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넷째 수준</a:t>
            </a:r>
          </a:p>
          <a:p>
            <a:pPr marL="1490663" marR="0" lvl="4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다섯째 수준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그룹 5"/>
          <p:cNvGrpSpPr/>
          <p:nvPr userDrawn="1"/>
        </p:nvGrpSpPr>
        <p:grpSpPr>
          <a:xfrm>
            <a:off x="0" y="857232"/>
            <a:ext cx="9144000" cy="1588"/>
            <a:chOff x="0" y="1071546"/>
            <a:chExt cx="9144000" cy="1588"/>
          </a:xfrm>
        </p:grpSpPr>
        <p:cxnSp>
          <p:nvCxnSpPr>
            <p:cNvPr id="8" name="직선 연결선 7"/>
            <p:cNvCxnSpPr/>
            <p:nvPr userDrawn="1"/>
          </p:nvCxnSpPr>
          <p:spPr>
            <a:xfrm>
              <a:off x="0" y="1071546"/>
              <a:ext cx="7786710" cy="1588"/>
            </a:xfrm>
            <a:prstGeom prst="line">
              <a:avLst/>
            </a:prstGeom>
            <a:ln w="28575">
              <a:solidFill>
                <a:srgbClr val="01B0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7786710" y="1071546"/>
              <a:ext cx="1357290" cy="1588"/>
            </a:xfrm>
            <a:prstGeom prst="line">
              <a:avLst/>
            </a:prstGeom>
            <a:ln w="28575">
              <a:solidFill>
                <a:srgbClr val="62F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44488" y="325438"/>
            <a:ext cx="8397875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0" y="857232"/>
            <a:ext cx="9144000" cy="1588"/>
            <a:chOff x="0" y="1071546"/>
            <a:chExt cx="9144000" cy="1588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0" y="1071546"/>
              <a:ext cx="7786710" cy="1588"/>
            </a:xfrm>
            <a:prstGeom prst="line">
              <a:avLst/>
            </a:prstGeom>
            <a:ln w="28575">
              <a:solidFill>
                <a:srgbClr val="01B0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7786710" y="1071546"/>
              <a:ext cx="1357290" cy="1588"/>
            </a:xfrm>
            <a:prstGeom prst="line">
              <a:avLst/>
            </a:prstGeom>
            <a:ln w="28575">
              <a:solidFill>
                <a:srgbClr val="62F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8465355" y="6453336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4163" marR="0" lvl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마스터 텍스트 스타일을 편집합니다</a:t>
            </a:r>
          </a:p>
          <a:p>
            <a:pPr marL="630238" marR="0" lvl="1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0"/>
              </a:buBlip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둘째 수준</a:t>
            </a:r>
          </a:p>
          <a:p>
            <a:pPr marL="858838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1"/>
              </a:buBlip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셋째 수준</a:t>
            </a:r>
          </a:p>
          <a:p>
            <a:pPr marL="1198563" marR="0" lvl="3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2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넷째 수준</a:t>
            </a:r>
          </a:p>
          <a:p>
            <a:pPr marL="1490663" marR="0" lvl="4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2"/>
              </a:buBlip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다섯째 수준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pic>
        <p:nvPicPr>
          <p:cNvPr id="5" name="Picture 2" descr="E:\Dropbox (개인용)\2018-1원칙과방법\09 양식-원본\20 PPT양식\04 KPU-Logo\logo+국영문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4" y="6453336"/>
            <a:ext cx="1790700" cy="31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50" r:id="rId4"/>
    <p:sldLayoutId id="2147483660" r:id="rId5"/>
    <p:sldLayoutId id="2147483654" r:id="rId6"/>
    <p:sldLayoutId id="2147483655" r:id="rId7"/>
  </p:sldLayoutIdLst>
  <p:txStyles>
    <p:titleStyle/>
    <p:bodyStyle>
      <a:lvl1pPr>
        <a:defRPr kumimoji="0" lang="ko-KR" altLang="en-US" sz="2400" b="1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1pPr>
      <a:lvl2pPr>
        <a:defRPr kumimoji="0" lang="ko-KR" altLang="en-US" sz="2000" b="0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2pPr>
      <a:lvl3pPr>
        <a:defRPr kumimoji="0" lang="ko-KR" altLang="en-US" sz="1800" b="0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3pPr>
      <a:lvl4pPr>
        <a:defRPr kumimoji="0" lang="ko-KR" altLang="en-US" sz="1600" b="0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4pPr>
      <a:lvl5pPr>
        <a:defRPr kumimoji="0" lang="en-US" altLang="ko-KR" sz="1400" b="0" i="0" u="none" strike="noStrike" kern="1200" cap="none" spc="0" normalizeH="0" baseline="0" noProof="0" dirty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1-2</a:t>
            </a:r>
            <a:r>
              <a:rPr lang="ko-KR" altLang="en-US" sz="2800" dirty="0" smtClean="0"/>
              <a:t>장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데이터과학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개요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286394" y="5872186"/>
            <a:ext cx="3571886" cy="914400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2019. 1</a:t>
            </a:r>
            <a:r>
              <a:rPr lang="ko-KR" altLang="en-US" sz="1800" b="1" dirty="0" smtClean="0"/>
              <a:t>학기</a:t>
            </a:r>
            <a:endParaRPr lang="en-US" altLang="ko-KR" sz="1800" b="1" dirty="0" smtClean="0"/>
          </a:p>
          <a:p>
            <a:r>
              <a:rPr lang="en-US" altLang="ko-KR" sz="1800" b="1" dirty="0" smtClean="0"/>
              <a:t>Jeong Joon Lee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smtClean="0"/>
              <a:t>데이터 과학 서론</a:t>
            </a:r>
            <a:endParaRPr lang="en-US" altLang="ko-KR" sz="2800" dirty="0" smtClean="0"/>
          </a:p>
          <a:p>
            <a:pPr>
              <a:lnSpc>
                <a:spcPct val="200000"/>
              </a:lnSpc>
            </a:pPr>
            <a:r>
              <a:rPr lang="ko-KR" altLang="en-US" sz="2800" dirty="0" smtClean="0"/>
              <a:t>데이터 </a:t>
            </a:r>
            <a:r>
              <a:rPr lang="ko-KR" altLang="en-US" sz="2800" dirty="0"/>
              <a:t>과학예제</a:t>
            </a:r>
            <a:endParaRPr lang="en-US" altLang="ko-KR" sz="2800" dirty="0" smtClean="0"/>
          </a:p>
          <a:p>
            <a:pPr>
              <a:lnSpc>
                <a:spcPct val="200000"/>
              </a:lnSpc>
            </a:pPr>
            <a:r>
              <a:rPr lang="ko-KR" altLang="en-US" sz="2800" dirty="0" err="1"/>
              <a:t>빅데이터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분석사례찾기</a:t>
            </a:r>
            <a:r>
              <a:rPr lang="ko-KR" altLang="en-US" sz="2800" dirty="0"/>
              <a:t> </a:t>
            </a:r>
            <a:r>
              <a:rPr lang="en-US" altLang="ko-KR" sz="2800" dirty="0"/>
              <a:t>OR </a:t>
            </a:r>
            <a:r>
              <a:rPr lang="ko-KR" altLang="en-US" sz="2800" dirty="0"/>
              <a:t>분석후보 만들기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28614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과학자</a:t>
            </a:r>
            <a:r>
              <a:rPr lang="en-US" altLang="ko-KR" dirty="0" smtClean="0"/>
              <a:t>(Data Scientist)</a:t>
            </a:r>
          </a:p>
          <a:p>
            <a:pPr lvl="1"/>
            <a:r>
              <a:rPr lang="ko-KR" altLang="en-US" dirty="0" smtClean="0"/>
              <a:t>지저분한 데이터에서 </a:t>
            </a:r>
            <a:r>
              <a:rPr lang="ko-KR" altLang="en-US" dirty="0" err="1" smtClean="0"/>
              <a:t>인사이트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유용한 규칙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발견하려는 사람들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데이터 과학의 응용사례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OkCupid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데이팅</a:t>
            </a:r>
            <a:r>
              <a:rPr lang="ko-KR" altLang="en-US" dirty="0" smtClean="0"/>
              <a:t> 서비스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Facebook: </a:t>
            </a:r>
            <a:r>
              <a:rPr lang="ko-KR" altLang="en-US" dirty="0" smtClean="0"/>
              <a:t>친구추천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국제이주 패턴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미식축구팬들의 주요구주지역 분석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Target (</a:t>
            </a:r>
            <a:r>
              <a:rPr lang="ko-KR" altLang="en-US" dirty="0" smtClean="0"/>
              <a:t>미국의 </a:t>
            </a:r>
            <a:r>
              <a:rPr lang="en-US" altLang="ko-KR" dirty="0" err="1" smtClean="0"/>
              <a:t>Emart</a:t>
            </a:r>
            <a:r>
              <a:rPr lang="en-US" altLang="ko-KR" dirty="0" smtClean="0"/>
              <a:t>): </a:t>
            </a:r>
            <a:r>
              <a:rPr lang="ko-KR" altLang="en-US" dirty="0" smtClean="0"/>
              <a:t>고객의 </a:t>
            </a:r>
            <a:r>
              <a:rPr lang="ko-KR" altLang="en-US" dirty="0" err="1" smtClean="0"/>
              <a:t>임신예측하여</a:t>
            </a:r>
            <a:r>
              <a:rPr lang="ko-KR" altLang="en-US" dirty="0" smtClean="0"/>
              <a:t> 아기용품 광고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오바바</a:t>
            </a:r>
            <a:r>
              <a:rPr lang="ko-KR" altLang="en-US" dirty="0" smtClean="0"/>
              <a:t> 대선캠프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기부자 개인에게 맞춘 선거캠페인을 통한 기부유도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861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과학예제 </a:t>
            </a:r>
            <a:r>
              <a:rPr lang="en-US" altLang="ko-KR" dirty="0" smtClean="0"/>
              <a:t>– (1) Finding Key Connectors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3914622" cy="5133429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분석 목표</a:t>
            </a:r>
            <a:endParaRPr lang="en-US" altLang="ko-KR" sz="2000" dirty="0" smtClean="0"/>
          </a:p>
          <a:p>
            <a:pPr lvl="1"/>
            <a:r>
              <a:rPr lang="ko-KR" altLang="en-US" sz="1400" dirty="0" smtClean="0"/>
              <a:t>사람당 평균 </a:t>
            </a:r>
            <a:r>
              <a:rPr lang="ko-KR" altLang="en-US" sz="1400" dirty="0" err="1" smtClean="0"/>
              <a:t>친구수</a:t>
            </a:r>
            <a:r>
              <a:rPr lang="ko-KR" altLang="en-US" sz="1400" dirty="0" smtClean="0"/>
              <a:t> 구하기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친구수가 가장 많은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적은 사람 구하기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(In Graph) Central point </a:t>
            </a:r>
            <a:r>
              <a:rPr lang="ko-KR" altLang="en-US" sz="1400" dirty="0" smtClean="0"/>
              <a:t>구하기 </a:t>
            </a:r>
            <a:endParaRPr lang="en-US" altLang="ko-KR" sz="14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41354" y="1916832"/>
            <a:ext cx="3266550" cy="252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pPr lvl="1"/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6084168" y="908720"/>
            <a:ext cx="2651688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users = [</a:t>
            </a:r>
          </a:p>
          <a:p>
            <a:r>
              <a:rPr lang="en-US" altLang="ko-KR" sz="1600" dirty="0"/>
              <a:t>{ "id": 0, "name": "Hero" },</a:t>
            </a:r>
          </a:p>
          <a:p>
            <a:r>
              <a:rPr lang="en-US" altLang="ko-KR" sz="1600" dirty="0"/>
              <a:t>{ "id": 1, "name": "Dunn" },</a:t>
            </a:r>
          </a:p>
          <a:p>
            <a:r>
              <a:rPr lang="en-US" altLang="ko-KR" sz="1600" dirty="0"/>
              <a:t>{ "id": 2, "name": "Sue" },</a:t>
            </a:r>
          </a:p>
          <a:p>
            <a:r>
              <a:rPr lang="en-US" altLang="ko-KR" sz="1600" dirty="0"/>
              <a:t>{ "id": 3, "name": "Chi" },</a:t>
            </a:r>
          </a:p>
          <a:p>
            <a:r>
              <a:rPr lang="en-US" altLang="ko-KR" sz="1600" dirty="0"/>
              <a:t>{ "id": 4, "name": "Thor" },</a:t>
            </a:r>
          </a:p>
          <a:p>
            <a:r>
              <a:rPr lang="en-US" altLang="ko-KR" sz="1600" dirty="0"/>
              <a:t>{ "id": 5, "name": "Clive" },</a:t>
            </a:r>
          </a:p>
          <a:p>
            <a:r>
              <a:rPr lang="en-US" altLang="ko-KR" sz="1600" dirty="0"/>
              <a:t>{ "id": 6, "name": "Hicks" },</a:t>
            </a:r>
          </a:p>
          <a:p>
            <a:r>
              <a:rPr lang="en-US" altLang="ko-KR" sz="1600" dirty="0"/>
              <a:t>{ "id": 7, "name": "Devin" },</a:t>
            </a:r>
          </a:p>
          <a:p>
            <a:r>
              <a:rPr lang="en-US" altLang="ko-KR" sz="1600" dirty="0"/>
              <a:t>{ "id": 8, "name": "Kate" },</a:t>
            </a:r>
          </a:p>
          <a:p>
            <a:r>
              <a:rPr lang="en-US" altLang="ko-KR" sz="1600" dirty="0"/>
              <a:t>{ "id": 9, "name": "Klein" }</a:t>
            </a:r>
          </a:p>
          <a:p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491880" y="2618549"/>
            <a:ext cx="21611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friendships =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[(</a:t>
            </a:r>
            <a:r>
              <a:rPr lang="en-US" altLang="ko-KR" sz="1600" dirty="0"/>
              <a:t>0, 1), (0, 2), (1, 2), </a:t>
            </a:r>
            <a:endParaRPr lang="en-US" altLang="ko-KR" sz="1600" dirty="0" smtClean="0"/>
          </a:p>
          <a:p>
            <a:r>
              <a:rPr lang="en-US" altLang="ko-KR" sz="1600" dirty="0" smtClean="0"/>
              <a:t>   (</a:t>
            </a:r>
            <a:r>
              <a:rPr lang="en-US" altLang="ko-KR" sz="1600" dirty="0"/>
              <a:t>1, 3), (2, 3), (3, 4),</a:t>
            </a:r>
          </a:p>
          <a:p>
            <a:r>
              <a:rPr lang="en-US" altLang="ko-KR" sz="1600" dirty="0" smtClean="0"/>
              <a:t>   (</a:t>
            </a:r>
            <a:r>
              <a:rPr lang="en-US" altLang="ko-KR" sz="1600" dirty="0"/>
              <a:t>4, 5), (5, 6), (5, 7),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(</a:t>
            </a:r>
            <a:r>
              <a:rPr lang="en-US" altLang="ko-KR" sz="1600" dirty="0"/>
              <a:t>6, 8), (7, 8), (8, 9)]</a:t>
            </a:r>
            <a:endParaRPr lang="ko-KR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0" y="4149080"/>
            <a:ext cx="5868747" cy="1876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4427984" y="908720"/>
            <a:ext cx="391462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r>
              <a:rPr lang="en-US" altLang="ko-KR" sz="1800" dirty="0" smtClean="0"/>
              <a:t>Data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5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과학예제 </a:t>
            </a:r>
            <a:r>
              <a:rPr lang="en-US" altLang="ko-KR" dirty="0"/>
              <a:t>– </a:t>
            </a:r>
            <a:r>
              <a:rPr lang="en-US" altLang="ko-KR" dirty="0" smtClean="0"/>
              <a:t>(2) Recommending Friends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4058638" cy="5326083"/>
          </a:xfrm>
        </p:spPr>
        <p:txBody>
          <a:bodyPr/>
          <a:lstStyle/>
          <a:p>
            <a:r>
              <a:rPr lang="en-US" altLang="ko-KR" dirty="0" smtClean="0"/>
              <a:t>Recommending Rules 1</a:t>
            </a:r>
          </a:p>
          <a:p>
            <a:pPr lvl="1"/>
            <a:r>
              <a:rPr lang="ko-KR" altLang="en-US" dirty="0" smtClean="0"/>
              <a:t>친구의 친구 추천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227369" y="2276872"/>
            <a:ext cx="6465296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interests = [</a:t>
            </a:r>
          </a:p>
          <a:p>
            <a:r>
              <a:rPr lang="en-US" altLang="ko-KR" sz="1600" dirty="0"/>
              <a:t>(0, "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"), (0, "Big Data"), (0, "</a:t>
            </a:r>
            <a:r>
              <a:rPr lang="en-US" altLang="ko-KR" sz="1600" dirty="0" err="1"/>
              <a:t>HBase</a:t>
            </a:r>
            <a:r>
              <a:rPr lang="en-US" altLang="ko-KR" sz="1600" dirty="0"/>
              <a:t>"), (0, "Java"),</a:t>
            </a:r>
          </a:p>
          <a:p>
            <a:r>
              <a:rPr lang="en-US" altLang="ko-KR" sz="1600" dirty="0"/>
              <a:t>(0, "Spark"), (0, "Storm"), (0, "Cassandra"),</a:t>
            </a:r>
          </a:p>
          <a:p>
            <a:r>
              <a:rPr lang="en-US" altLang="ko-KR" sz="1600" dirty="0"/>
              <a:t>(1, "</a:t>
            </a:r>
            <a:r>
              <a:rPr lang="en-US" altLang="ko-KR" sz="1600" dirty="0" err="1"/>
              <a:t>NoSQL</a:t>
            </a:r>
            <a:r>
              <a:rPr lang="en-US" altLang="ko-KR" sz="1600" dirty="0"/>
              <a:t>"), (1, "</a:t>
            </a:r>
            <a:r>
              <a:rPr lang="en-US" altLang="ko-KR" sz="1600" dirty="0" err="1"/>
              <a:t>MongoDB</a:t>
            </a:r>
            <a:r>
              <a:rPr lang="en-US" altLang="ko-KR" sz="1600" dirty="0"/>
              <a:t>"), (1, "Cassandra"), (1, "</a:t>
            </a:r>
            <a:r>
              <a:rPr lang="en-US" altLang="ko-KR" sz="1600" dirty="0" err="1"/>
              <a:t>HBase</a:t>
            </a:r>
            <a:r>
              <a:rPr lang="en-US" altLang="ko-KR" sz="1600" dirty="0"/>
              <a:t>"),</a:t>
            </a:r>
          </a:p>
          <a:p>
            <a:r>
              <a:rPr lang="en-US" altLang="ko-KR" sz="1600" dirty="0"/>
              <a:t>(1, "</a:t>
            </a:r>
            <a:r>
              <a:rPr lang="en-US" altLang="ko-KR" sz="1600" dirty="0" err="1"/>
              <a:t>Postgres</a:t>
            </a:r>
            <a:r>
              <a:rPr lang="en-US" altLang="ko-KR" sz="1600" dirty="0"/>
              <a:t>"), (2, "Python"), (2, "</a:t>
            </a:r>
            <a:r>
              <a:rPr lang="en-US" altLang="ko-KR" sz="1600" dirty="0" err="1"/>
              <a:t>scikit</a:t>
            </a:r>
            <a:r>
              <a:rPr lang="en-US" altLang="ko-KR" sz="1600" dirty="0"/>
              <a:t>-learn"), (2, "</a:t>
            </a:r>
            <a:r>
              <a:rPr lang="en-US" altLang="ko-KR" sz="1600" dirty="0" err="1"/>
              <a:t>scipy</a:t>
            </a:r>
            <a:r>
              <a:rPr lang="en-US" altLang="ko-KR" sz="1600" dirty="0"/>
              <a:t>"),</a:t>
            </a:r>
          </a:p>
          <a:p>
            <a:r>
              <a:rPr lang="en-US" altLang="ko-KR" sz="1600" dirty="0"/>
              <a:t>(2, "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"), (2, "</a:t>
            </a:r>
            <a:r>
              <a:rPr lang="en-US" altLang="ko-KR" sz="1600" dirty="0" err="1"/>
              <a:t>statsmodels</a:t>
            </a:r>
            <a:r>
              <a:rPr lang="en-US" altLang="ko-KR" sz="1600" dirty="0"/>
              <a:t>"), (2, "pandas"), (3, "R"), (3, "Python"),</a:t>
            </a:r>
          </a:p>
          <a:p>
            <a:r>
              <a:rPr lang="en-US" altLang="ko-KR" sz="1600" dirty="0"/>
              <a:t>(3, "statistics"), (3, "regression"), (3, "probability"),</a:t>
            </a:r>
          </a:p>
          <a:p>
            <a:r>
              <a:rPr lang="en-US" altLang="ko-KR" sz="1600" dirty="0"/>
              <a:t>(4, "machine learning"), (4, "regression"), (4, "decision trees"),</a:t>
            </a:r>
          </a:p>
          <a:p>
            <a:r>
              <a:rPr lang="en-US" altLang="ko-KR" sz="1600" dirty="0"/>
              <a:t>(4, "</a:t>
            </a:r>
            <a:r>
              <a:rPr lang="en-US" altLang="ko-KR" sz="1600" dirty="0" err="1"/>
              <a:t>libsvm</a:t>
            </a:r>
            <a:r>
              <a:rPr lang="en-US" altLang="ko-KR" sz="1600" dirty="0"/>
              <a:t>"), (5, "Python"), (5, "R"), (5, "Java"), (5, "C++"),</a:t>
            </a:r>
          </a:p>
          <a:p>
            <a:r>
              <a:rPr lang="en-US" altLang="ko-KR" sz="1600" dirty="0"/>
              <a:t>(5, "Haskell"), (5, "programming languages"), (6, "statistics"),</a:t>
            </a:r>
          </a:p>
          <a:p>
            <a:r>
              <a:rPr lang="en-US" altLang="ko-KR" sz="1600" dirty="0"/>
              <a:t>(6, "probability"), (6, "mathematics"), (6, "theory"),</a:t>
            </a:r>
          </a:p>
          <a:p>
            <a:r>
              <a:rPr lang="en-US" altLang="ko-KR" sz="1600" dirty="0"/>
              <a:t>(7, "machine learning"), (7, "</a:t>
            </a:r>
            <a:r>
              <a:rPr lang="en-US" altLang="ko-KR" sz="1600" dirty="0" err="1"/>
              <a:t>scikit</a:t>
            </a:r>
            <a:r>
              <a:rPr lang="en-US" altLang="ko-KR" sz="1600" dirty="0"/>
              <a:t>-learn"), (7, "Mahout"),</a:t>
            </a:r>
          </a:p>
          <a:p>
            <a:r>
              <a:rPr lang="en-US" altLang="ko-KR" sz="1600" dirty="0"/>
              <a:t>(7, "neural networks"), (8, "neural networks"), (8, "deep learning"),</a:t>
            </a:r>
          </a:p>
          <a:p>
            <a:r>
              <a:rPr lang="en-US" altLang="ko-KR" sz="1600" dirty="0"/>
              <a:t>(8, "Big Data"), (8, "artificial intelligence"), (9, "</a:t>
            </a:r>
            <a:r>
              <a:rPr lang="en-US" altLang="ko-KR" sz="1600" dirty="0" err="1"/>
              <a:t>Hadoop</a:t>
            </a:r>
            <a:r>
              <a:rPr lang="en-US" altLang="ko-KR" sz="1600" dirty="0"/>
              <a:t>"),</a:t>
            </a:r>
          </a:p>
          <a:p>
            <a:r>
              <a:rPr lang="en-US" altLang="ko-KR" sz="1600" dirty="0"/>
              <a:t>(9, "Java"), (9, "</a:t>
            </a:r>
            <a:r>
              <a:rPr lang="en-US" altLang="ko-KR" sz="1600" dirty="0" err="1"/>
              <a:t>MapReduce</a:t>
            </a:r>
            <a:r>
              <a:rPr lang="en-US" altLang="ko-KR" sz="1600" dirty="0"/>
              <a:t>"), (9, "Big Data")</a:t>
            </a:r>
          </a:p>
          <a:p>
            <a:r>
              <a:rPr lang="en-US" altLang="ko-KR" sz="1600" dirty="0"/>
              <a:t>]</a:t>
            </a:r>
            <a:endParaRPr lang="ko-KR" altLang="en-US" sz="16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652392" y="980728"/>
            <a:ext cx="4058638" cy="5326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r>
              <a:rPr lang="en-US" altLang="ko-KR" dirty="0" smtClean="0"/>
              <a:t>Recommending Rules 2</a:t>
            </a:r>
          </a:p>
          <a:p>
            <a:pPr lvl="1"/>
            <a:r>
              <a:rPr lang="ko-KR" altLang="en-US" dirty="0" smtClean="0"/>
              <a:t>동일관심주제를 갖는 사람을 추천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36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과학예제 </a:t>
            </a:r>
            <a:r>
              <a:rPr lang="en-US" altLang="ko-KR" dirty="0"/>
              <a:t>– </a:t>
            </a:r>
            <a:r>
              <a:rPr lang="en-US" altLang="ko-KR" dirty="0" smtClean="0"/>
              <a:t>(3) Salary and Experience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급여와 근속년수의 관계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Data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급여는 근속연수에 대체로 비례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988840"/>
            <a:ext cx="28632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salaries_and_tenures</a:t>
            </a:r>
            <a:r>
              <a:rPr lang="en-US" altLang="ko-KR" dirty="0"/>
              <a:t> = </a:t>
            </a:r>
            <a:endParaRPr lang="en-US" altLang="ko-KR" dirty="0" smtClean="0"/>
          </a:p>
          <a:p>
            <a:r>
              <a:rPr lang="en-US" altLang="ko-KR" dirty="0" smtClean="0"/>
              <a:t>[(</a:t>
            </a:r>
            <a:r>
              <a:rPr lang="en-US" altLang="ko-KR" dirty="0"/>
              <a:t>83000, 8.7), (88000, 8.1),</a:t>
            </a:r>
          </a:p>
          <a:p>
            <a:r>
              <a:rPr lang="en-US" altLang="ko-KR" dirty="0"/>
              <a:t>(48000, 0.7), (76000, 6),</a:t>
            </a:r>
          </a:p>
          <a:p>
            <a:r>
              <a:rPr lang="en-US" altLang="ko-KR" dirty="0"/>
              <a:t>(69000, 6.5), (76000, 7.5),</a:t>
            </a:r>
          </a:p>
          <a:p>
            <a:r>
              <a:rPr lang="en-US" altLang="ko-KR" dirty="0"/>
              <a:t>(60000, 2.5), (83000, 10),</a:t>
            </a:r>
          </a:p>
          <a:p>
            <a:r>
              <a:rPr lang="en-US" altLang="ko-KR" dirty="0"/>
              <a:t>(48000, 1.9), (63000, 4.2)]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9613"/>
            <a:ext cx="3880098" cy="310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4572000" y="980728"/>
            <a:ext cx="4295804" cy="5326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endParaRPr lang="en-US" altLang="ko-KR" dirty="0" smtClean="0"/>
          </a:p>
          <a:p>
            <a:pPr lvl="1"/>
            <a:r>
              <a:rPr lang="en-US" altLang="ko-KR" dirty="0" smtClean="0"/>
              <a:t>Scatter Chart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65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Science </a:t>
            </a:r>
            <a:r>
              <a:rPr lang="ko-KR" altLang="en-US" dirty="0" smtClean="0"/>
              <a:t>요약 비디오</a:t>
            </a:r>
            <a:endParaRPr lang="ko-KR" altLang="en-US" dirty="0"/>
          </a:p>
        </p:txBody>
      </p:sp>
      <p:pic>
        <p:nvPicPr>
          <p:cNvPr id="4" name="01-2 Data Science In 5 Minutes  Data Science For Beginners  What Is Data Science  Simplilear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325" y="1366838"/>
            <a:ext cx="8274050" cy="4654550"/>
          </a:xfrm>
        </p:spPr>
      </p:pic>
    </p:spTree>
    <p:extLst>
      <p:ext uri="{BB962C8B-B14F-4D97-AF65-F5344CB8AC3E}">
        <p14:creationId xmlns:p14="http://schemas.microsoft.com/office/powerpoint/2010/main" val="9973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분석사례찾기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분석후보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토론</a:t>
            </a:r>
            <a:r>
              <a:rPr lang="en-US" altLang="ko-KR" dirty="0"/>
              <a:t>: </a:t>
            </a:r>
            <a:r>
              <a:rPr lang="ko-KR" altLang="en-US" dirty="0"/>
              <a:t>사례 찾기 </a:t>
            </a:r>
            <a:r>
              <a:rPr lang="en-US" altLang="ko-KR" dirty="0"/>
              <a:t>or </a:t>
            </a:r>
            <a:r>
              <a:rPr lang="ko-KR" altLang="en-US" dirty="0" smtClean="0"/>
              <a:t>분석후보 만들기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토론 게시판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pPr lvl="1"/>
            <a:r>
              <a:rPr lang="ko-KR" altLang="en-US" dirty="0"/>
              <a:t>데이터 분석 주제 및 목표</a:t>
            </a:r>
            <a:endParaRPr lang="en-US" altLang="ko-KR" dirty="0"/>
          </a:p>
          <a:p>
            <a:pPr lvl="1"/>
            <a:r>
              <a:rPr lang="ko-KR" altLang="en-US" dirty="0"/>
              <a:t>필요한 데이터 항목</a:t>
            </a:r>
            <a:endParaRPr lang="en-US" altLang="ko-KR" dirty="0"/>
          </a:p>
          <a:p>
            <a:pPr lvl="1"/>
            <a:r>
              <a:rPr lang="ko-KR" altLang="en-US" dirty="0"/>
              <a:t>데이터 수집방법</a:t>
            </a:r>
            <a:endParaRPr lang="en-US" altLang="ko-KR" dirty="0"/>
          </a:p>
          <a:p>
            <a:pPr lvl="1"/>
            <a:r>
              <a:rPr lang="ko-KR" altLang="en-US" dirty="0"/>
              <a:t>분석 방법</a:t>
            </a:r>
            <a:r>
              <a:rPr lang="en-US" altLang="ko-KR" dirty="0"/>
              <a:t> (optional)</a:t>
            </a:r>
          </a:p>
          <a:p>
            <a:pPr lvl="1"/>
            <a:r>
              <a:rPr lang="en-US" altLang="ko-KR" dirty="0"/>
              <a:t>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6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9872" y="2780928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Q&amp;A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145200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14351</TotalTime>
  <Words>744</Words>
  <Application>Microsoft Office PowerPoint</Application>
  <PresentationFormat>화면 슬라이드 쇼(4:3)</PresentationFormat>
  <Paragraphs>88</Paragraphs>
  <Slides>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1-2장 데이터과학 개요</vt:lpstr>
      <vt:lpstr>목차</vt:lpstr>
      <vt:lpstr>서론</vt:lpstr>
      <vt:lpstr>데이터 과학예제 – (1) Finding Key Connectors</vt:lpstr>
      <vt:lpstr>데이터 과학예제 – (2) Recommending Friends</vt:lpstr>
      <vt:lpstr>데이터 과학예제 – (3) Salary and Experience</vt:lpstr>
      <vt:lpstr>Data Science 요약 비디오</vt:lpstr>
      <vt:lpstr>빅데이터 분석사례찾기 OR 분석후보 만들기</vt:lpstr>
      <vt:lpstr>PowerPoint 프레젠테이션</vt:lpstr>
    </vt:vector>
  </TitlesOfParts>
  <Company>beta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JaesunHan</dc:creator>
  <cp:lastModifiedBy>jjlee</cp:lastModifiedBy>
  <cp:revision>567</cp:revision>
  <cp:lastPrinted>2018-11-05T02:39:27Z</cp:lastPrinted>
  <dcterms:created xsi:type="dcterms:W3CDTF">2008-12-08T12:41:31Z</dcterms:created>
  <dcterms:modified xsi:type="dcterms:W3CDTF">2019-03-05T21:44:41Z</dcterms:modified>
</cp:coreProperties>
</file>